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2" r:id="rId3"/>
    <p:sldId id="283" r:id="rId4"/>
    <p:sldId id="287" r:id="rId5"/>
    <p:sldId id="285" r:id="rId6"/>
    <p:sldId id="284" r:id="rId7"/>
    <p:sldId id="288" r:id="rId8"/>
    <p:sldId id="289" r:id="rId9"/>
    <p:sldId id="290" r:id="rId10"/>
    <p:sldId id="292" r:id="rId11"/>
    <p:sldId id="293" r:id="rId12"/>
    <p:sldId id="259" r:id="rId13"/>
    <p:sldId id="260" r:id="rId14"/>
    <p:sldId id="291" r:id="rId15"/>
    <p:sldId id="263" r:id="rId16"/>
    <p:sldId id="264" r:id="rId17"/>
    <p:sldId id="286" r:id="rId18"/>
    <p:sldId id="275" r:id="rId19"/>
    <p:sldId id="276" r:id="rId20"/>
    <p:sldId id="266" r:id="rId21"/>
    <p:sldId id="267" r:id="rId22"/>
    <p:sldId id="268" r:id="rId23"/>
    <p:sldId id="280" r:id="rId24"/>
    <p:sldId id="269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A0D6D-0AEE-4D3A-8249-0701F3043723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03F8A-9854-45E3-B35F-0DCBFF1715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26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0741F9E-36AC-4A46-8839-625850341603}" type="datetimeFigureOut">
              <a:rPr lang="sk-SK" smtClean="0"/>
              <a:pPr/>
              <a:t>17. 2. 2021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40CC040-79CB-489B-A8C8-9E65F5CEFFF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skola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46" y="266035"/>
            <a:ext cx="2453594" cy="183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468560" y="1877114"/>
            <a:ext cx="7772400" cy="18297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sk-SK" sz="6600" dirty="0" smtClean="0">
                <a:solidFill>
                  <a:schemeClr val="tx1"/>
                </a:solidFill>
              </a:rPr>
              <a:t>SPŠT TRNAVA</a:t>
            </a:r>
            <a:r>
              <a:rPr lang="sk-SK" dirty="0" smtClean="0">
                <a:solidFill>
                  <a:schemeClr val="tx1"/>
                </a:solidFill>
              </a:rPr>
              <a:t/>
            </a:r>
            <a:br>
              <a:rPr lang="sk-SK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Komenského 1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90" y="3733210"/>
            <a:ext cx="7772400" cy="11997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sk-SK" dirty="0" smtClean="0"/>
          </a:p>
          <a:p>
            <a:pPr algn="ctr"/>
            <a:r>
              <a:rPr lang="sk-SK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Študijný </a:t>
            </a:r>
            <a:r>
              <a:rPr lang="sk-SK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odbor: 2381 M strojárstvo</a:t>
            </a:r>
            <a:endParaRPr lang="sk-SK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139952" y="11247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7" name="Obrázok 6" descr="Úvodná stránk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90" y="816426"/>
            <a:ext cx="2527300" cy="739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836712"/>
            <a:ext cx="799288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Odborné predmety vo štvrtom ročníku: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79512" y="1727520"/>
            <a:ext cx="87129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konštrukcia – STK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so zdvíhacími a dopravnými strojmi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princíp fungovania pracovných a hnacích strojoch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22453" y="2814091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technológia – STT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 technológiou tvárnenia a odlievania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nástroje na tvárnenie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 povrchovými úpravami súčiastok a ich montážou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93387" y="4198212"/>
            <a:ext cx="871296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Programovanie NC strojov– PNC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budú vedieť programovať cyklus obrábania na CNC strojoch v programe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Sinumerik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22453" y="5013176"/>
            <a:ext cx="8627085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a meranie – KOM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naučia merať fyzikálne a technologické veličiny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pracovať s meradlami a prístrojmi</a:t>
            </a:r>
          </a:p>
        </p:txBody>
      </p:sp>
      <p:pic>
        <p:nvPicPr>
          <p:cNvPr id="15362" name="Picture 2" descr="Výsledok vyhľadávania obrázkov pre dopyt kontrola a mera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60872"/>
            <a:ext cx="2188502" cy="12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ýsledok vyhľadávania obrázkov pre dopyt žeri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99" y="1480434"/>
            <a:ext cx="1861784" cy="26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79512" y="495590"/>
            <a:ext cx="87129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Automatizácia – AUT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naučia pracovať s pravidlami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Booleovej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algebry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pochopia princíp automatického riadenia strojov a zariadení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179512" y="1556792"/>
            <a:ext cx="87129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Finančná spôsobilosť – EKO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so základnými pojmami finančnej spôsobilosti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budú vedieť ekonomicky zhodnotiť výrobu, predaj a marketing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14189" y="2617994"/>
            <a:ext cx="871296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Navrhovanie výrobkov počítačom – NVP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budú samostatne a komplexne riešiť zadanú úlohu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navrhnú súčiastku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navrhnú polotovar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navrhnú materiál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navrhnú výrobný postup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vypracujú program pre CNC stroj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ekonomicky zhodnotia výrobný proces</a:t>
            </a:r>
          </a:p>
        </p:txBody>
      </p:sp>
      <p:pic>
        <p:nvPicPr>
          <p:cNvPr id="14338" name="Picture 2" descr="Výsledok vyhľadávania obrázkov pre dopyt počíta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92" y="3849926"/>
            <a:ext cx="3360227" cy="2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ýsledok vyhľadávania obrázkov pre dopyt penia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96549"/>
            <a:ext cx="1812314" cy="9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skola29\Plocha\škola\DOD2013\IMG_2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20688"/>
            <a:ext cx="392786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K:\škola\DOD2013\IMG_25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9650" y="2420888"/>
            <a:ext cx="4214842" cy="316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lokTextu 8"/>
          <p:cNvSpPr txBox="1"/>
          <p:nvPr/>
        </p:nvSpPr>
        <p:spPr>
          <a:xfrm>
            <a:off x="209650" y="404664"/>
            <a:ext cx="8712968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Dielenská prax - DPR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zameraná 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ručné spracovanie kovov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strojové obrábanie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zváranie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tvárnenie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kola29\Plocha\škola\DOD2013\IMG_25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340768"/>
            <a:ext cx="3771955" cy="282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Documents and Settings\skola29\Plocha\škola\DOD2013\IMG_2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66134" y="2755251"/>
            <a:ext cx="4143403" cy="285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lokTextu 10"/>
          <p:cNvSpPr txBox="1"/>
          <p:nvPr/>
        </p:nvSpPr>
        <p:spPr>
          <a:xfrm>
            <a:off x="209650" y="404664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Dielne: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kola29\Plocha\škola\DOD2013\prezentácia\prezentácia\DSC06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37183" y="236095"/>
            <a:ext cx="3436592" cy="257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skola29\Plocha\škola\DOD2013\prezentácia\prezentácia\DSC06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2814" y="1974165"/>
            <a:ext cx="3398787" cy="254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skola29\Plocha\škola\DOD2013\prezentácia\prezentácia\DSC06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744416" cy="280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BlokTextu 4"/>
          <p:cNvSpPr txBox="1"/>
          <p:nvPr/>
        </p:nvSpPr>
        <p:spPr>
          <a:xfrm>
            <a:off x="209650" y="404664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Dielne :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242814" y="475445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Mechanická dielňa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133415" y="28796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Zámočnícka dielňa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220072" y="640489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Kováčska dielňa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kola29\Plocha\škola\DOD2013\20130215_122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6096" y="548680"/>
            <a:ext cx="3286147" cy="438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ttp://spstt.edupage.sk/photos/partners/Toma_Trading.jpg"/>
          <p:cNvPicPr>
            <a:picLocks noChangeAspect="1" noChangeArrowheads="1"/>
          </p:cNvPicPr>
          <p:nvPr/>
        </p:nvPicPr>
        <p:blipFill rotWithShape="1">
          <a:blip r:embed="rId3" cstate="print"/>
          <a:srcRect t="20320" b="22981"/>
          <a:stretch/>
        </p:blipFill>
        <p:spPr bwMode="auto">
          <a:xfrm>
            <a:off x="611560" y="3407826"/>
            <a:ext cx="1590272" cy="648072"/>
          </a:xfrm>
          <a:prstGeom prst="rect">
            <a:avLst/>
          </a:prstGeom>
          <a:noFill/>
        </p:spPr>
      </p:pic>
      <p:pic>
        <p:nvPicPr>
          <p:cNvPr id="8200" name="Picture 8" descr="http://www.psa-peugeot-citroen.com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8707" y="5473483"/>
            <a:ext cx="3500462" cy="69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AutoShape 2" descr="LoveLife.design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0" name="AutoShape 4" descr="LoveLife.design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2" name="AutoShape 6" descr="LoveLife.design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4" name="AutoShape 8" descr="LoveLife.design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6" name="AutoShape 10" descr="LoveLife.design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5" cstate="print"/>
          <a:srcRect t="28375" b="24643"/>
          <a:stretch/>
        </p:blipFill>
        <p:spPr bwMode="auto">
          <a:xfrm>
            <a:off x="2558378" y="4055898"/>
            <a:ext cx="2714625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2" descr="C:\Users\Admin\Peter\Desktop\revol-tt-consulting-s-r-o-93e5730c"/>
          <p:cNvPicPr>
            <a:picLocks noChangeAspect="1" noChangeArrowheads="1"/>
          </p:cNvPicPr>
          <p:nvPr/>
        </p:nvPicPr>
        <p:blipFill rotWithShape="1">
          <a:blip r:embed="rId6" cstate="print"/>
          <a:srcRect t="17580" b="15754"/>
          <a:stretch/>
        </p:blipFill>
        <p:spPr bwMode="auto">
          <a:xfrm>
            <a:off x="653378" y="4929332"/>
            <a:ext cx="1905000" cy="864096"/>
          </a:xfrm>
          <a:prstGeom prst="rect">
            <a:avLst/>
          </a:prstGeom>
          <a:noFill/>
        </p:spPr>
      </p:pic>
      <p:sp>
        <p:nvSpPr>
          <p:cNvPr id="17" name="BlokTextu 16"/>
          <p:cNvSpPr txBox="1"/>
          <p:nvPr/>
        </p:nvSpPr>
        <p:spPr>
          <a:xfrm>
            <a:off x="172368" y="354310"/>
            <a:ext cx="871296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Podniková prax - PPR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zameraná 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overovanie vedomostí v praxi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získanie cenných skúseností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osvojenie si pracovných návykov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podniky umožňujú žiakom brigády aj mimo 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praktického vyučovania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172765" y="2790716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Naša škola spolupracuje s firmami: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skola29\Plocha\škola\DOD2013\20130215_13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3949" y="4221088"/>
            <a:ext cx="278386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skola29\Plocha\škola\DOD2013\20130215_105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51778"/>
            <a:ext cx="361950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skola29\Plocha\škola\DOD2013\IMAG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97" y="1008908"/>
            <a:ext cx="4286242" cy="285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836712"/>
            <a:ext cx="784887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Odborné exkurzie: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brázok 2016-11-04 12:28: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481840" cy="29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851587" y="46531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Technické múzeum Viedeň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220072" y="55172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Strojársky veľtrh Brno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Výsledok vyhľadávania obrázkov pre dopyt smajl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7030"/>
            <a:ext cx="1461629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6718541" y="62656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....a veľa iných.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00" y="3171964"/>
            <a:ext cx="4684655" cy="2633300"/>
          </a:xfrm>
        </p:spPr>
      </p:pic>
      <p:sp>
        <p:nvSpPr>
          <p:cNvPr id="2" name="BlokTextu 1"/>
          <p:cNvSpPr txBox="1"/>
          <p:nvPr/>
        </p:nvSpPr>
        <p:spPr>
          <a:xfrm>
            <a:off x="899592" y="1419563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Stredoškolská odborná činnosť (SOČ) – je dobrovoľná záujmová činnosť, pri ktorej žiaci riešia zvolenú tému práce za pomoci školiteľa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SOČ prebieha v troch kolách: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1.kolo – školské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2.kolo - krajské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3.kolo - slovenské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899592" y="836712"/>
            <a:ext cx="784887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Stredoškolská odborná činnosť: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0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90518" y="1466782"/>
            <a:ext cx="5040561" cy="3780421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943" y="1925833"/>
            <a:ext cx="5256584" cy="394243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431032" y="404664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Práce SOČ našich žiakov:</a:t>
            </a:r>
          </a:p>
        </p:txBody>
      </p:sp>
    </p:spTree>
    <p:extLst>
      <p:ext uri="{BB962C8B-B14F-4D97-AF65-F5344CB8AC3E}">
        <p14:creationId xmlns:p14="http://schemas.microsoft.com/office/powerpoint/2010/main" val="20599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899592" y="836712"/>
            <a:ext cx="748883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Odborné predmety v prvom ročníku: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79512" y="1727520"/>
            <a:ext cx="8712968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Technické kreslenie – TEK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so základnými pravidlami konštrukčnej práce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kresliť a kótovať rôzne súčiastky a konštrukčné celky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osvoja si zásady tvorby technickej dokumentácie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86449" y="3139244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Mechanika – MEC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 problematikou rôznych spôsobov namáhania konštrukcií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a pevnostným výpočtom kontrolovať konštrukcie i jednotlivé súčiastky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93387" y="4550968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technológia – STT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získajú vedomosti o druhoch materiálov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materiál na rôzne konštrukcie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so základnými spôsobmi obrábania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/>
          <a:srcRect l="2920" t="2600"/>
          <a:stretch/>
        </p:blipFill>
        <p:spPr>
          <a:xfrm>
            <a:off x="6791324" y="1484784"/>
            <a:ext cx="1964421" cy="1544592"/>
          </a:xfrm>
          <a:prstGeom prst="rect">
            <a:avLst/>
          </a:prstGeom>
        </p:spPr>
      </p:pic>
      <p:pic>
        <p:nvPicPr>
          <p:cNvPr id="1028" name="Picture 4" descr="Výsledok vyhľadávania obrázkov pre dopyt smajl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38" y="5654202"/>
            <a:ext cx="1187307" cy="9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ok vyhľadávania obrázkov pre dopyt výpočet nosník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47" y="4203104"/>
            <a:ext cx="2649553" cy="12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škola\Obrázo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32" y="1412776"/>
            <a:ext cx="3846503" cy="267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škola\Uhlová_pí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516" y="1412776"/>
            <a:ext cx="3500462" cy="46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lokTextu 8"/>
          <p:cNvSpPr txBox="1"/>
          <p:nvPr/>
        </p:nvSpPr>
        <p:spPr>
          <a:xfrm>
            <a:off x="431032" y="404664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Práce SOČ našich žiakov:</a:t>
            </a:r>
          </a:p>
        </p:txBody>
      </p:sp>
      <p:pic>
        <p:nvPicPr>
          <p:cNvPr id="10244" name="Picture 4" descr="Výsledok vyhľadávania obrázkov pre dopyt smajl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43355"/>
            <a:ext cx="1296144" cy="95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škola\kotúčová_pí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516" y="3068960"/>
            <a:ext cx="4280342" cy="324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F:\škola\stolová_brús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62" y="1628800"/>
            <a:ext cx="4000496" cy="224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BlokTextu 7"/>
          <p:cNvSpPr txBox="1"/>
          <p:nvPr/>
        </p:nvSpPr>
        <p:spPr>
          <a:xfrm>
            <a:off x="431032" y="404664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Práce SOČ našich žiakov:</a:t>
            </a:r>
          </a:p>
        </p:txBody>
      </p:sp>
      <p:pic>
        <p:nvPicPr>
          <p:cNvPr id="9" name="Picture 4" descr="Výsledok vyhľadávania obrázkov pre dopyt smajl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15" y="1196752"/>
            <a:ext cx="1296144" cy="95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8" descr="diplom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500174"/>
            <a:ext cx="2964775" cy="406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Zástupný symbol obsahu 10" descr="diplom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500174"/>
            <a:ext cx="4703689" cy="307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BlokTextu 6"/>
          <p:cNvSpPr txBox="1"/>
          <p:nvPr/>
        </p:nvSpPr>
        <p:spPr>
          <a:xfrm>
            <a:off x="899592" y="836712"/>
            <a:ext cx="784887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Úspechy našich žiakov: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115616" y="479715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SOČ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648653" y="58772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Zenit v strojárstve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 descr="Obrázok, na ktorom je text&#10;&#10;Popis sa automaticky vygeneroval">
            <a:extLst>
              <a:ext uri="{FF2B5EF4-FFF2-40B4-BE49-F238E27FC236}">
                <a16:creationId xmlns:a16="http://schemas.microsoft.com/office/drawing/2014/main" id="{44DAD792-B944-4D59-B6C2-C09EC15EC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79" y="346063"/>
            <a:ext cx="2151553" cy="2868738"/>
          </a:xfrm>
          <a:prstGeom prst="rect">
            <a:avLst/>
          </a:prstGeom>
        </p:spPr>
      </p:pic>
      <p:pic>
        <p:nvPicPr>
          <p:cNvPr id="5" name="Obrázok 4" descr="Obrázok, na ktorom je text, biela tabuľa&#10;&#10;Popis sa automaticky vygeneroval">
            <a:extLst>
              <a:ext uri="{FF2B5EF4-FFF2-40B4-BE49-F238E27FC236}">
                <a16:creationId xmlns:a16="http://schemas.microsoft.com/office/drawing/2014/main" id="{037BD83E-E376-42BB-8C3B-41F05A500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15" y="3341626"/>
            <a:ext cx="2255480" cy="3007307"/>
          </a:xfrm>
          <a:prstGeom prst="rect">
            <a:avLst/>
          </a:prstGeom>
        </p:spPr>
      </p:pic>
      <p:pic>
        <p:nvPicPr>
          <p:cNvPr id="6" name="Obrázok 5" descr="Obrázok, na ktorom je text&#10;&#10;Popis sa automaticky vygeneroval">
            <a:extLst>
              <a:ext uri="{FF2B5EF4-FFF2-40B4-BE49-F238E27FC236}">
                <a16:creationId xmlns:a16="http://schemas.microsoft.com/office/drawing/2014/main" id="{CD3A0D6E-6121-4E95-B7ED-D8B642F3D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4" y="3214801"/>
            <a:ext cx="2527570" cy="3370092"/>
          </a:xfrm>
          <a:prstGeom prst="rect">
            <a:avLst/>
          </a:prstGeom>
        </p:spPr>
      </p:pic>
      <p:pic>
        <p:nvPicPr>
          <p:cNvPr id="7" name="Obrázok 6" descr="Obrázok, na ktorom je text&#10;&#10;Popis sa automaticky vygeneroval">
            <a:extLst>
              <a:ext uri="{FF2B5EF4-FFF2-40B4-BE49-F238E27FC236}">
                <a16:creationId xmlns:a16="http://schemas.microsoft.com/office/drawing/2014/main" id="{7AA5F840-3597-4057-B27D-289C47395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1" y="188640"/>
            <a:ext cx="2151553" cy="2868738"/>
          </a:xfrm>
          <a:prstGeom prst="rect">
            <a:avLst/>
          </a:prstGeom>
        </p:spPr>
      </p:pic>
      <p:pic>
        <p:nvPicPr>
          <p:cNvPr id="8" name="Obrázok 7" descr="Obrázok, na ktorom je trávnik, vonkajšie, zem, sedenie&#10;&#10;Popis sa automaticky vygeneroval">
            <a:extLst>
              <a:ext uri="{FF2B5EF4-FFF2-40B4-BE49-F238E27FC236}">
                <a16:creationId xmlns:a16="http://schemas.microsoft.com/office/drawing/2014/main" id="{F672DEC4-4927-4950-9B2C-EB888F03B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3078343" cy="4104456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3160189" y="55892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ENERSOL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851920" y="5805264"/>
            <a:ext cx="4944581" cy="33855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 Rounded MT Bold" pitchFamily="34" charset="0"/>
              </a:rPr>
              <a:t>Kolektív učiteľov SPŠT Trnava,Komenského1 </a:t>
            </a:r>
            <a:endParaRPr lang="sk-SK" sz="1600" dirty="0">
              <a:latin typeface="Arial Rounded MT Bold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115616" y="2132856"/>
            <a:ext cx="7776864" cy="1446550"/>
          </a:xfrm>
          <a:prstGeom prst="rect">
            <a:avLst/>
          </a:prstGeom>
          <a:noFill/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Ultra Bold Condensed" panose="020B0A06020104020203" pitchFamily="34" charset="0"/>
              </a:rPr>
              <a:t>Ďakujeme za pozornosť...</a:t>
            </a:r>
          </a:p>
          <a:p>
            <a:pPr algn="ctr"/>
            <a:r>
              <a:rPr lang="sk-SK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Gill Sans Ultra Bold Condensed" panose="020B0A06020104020203" pitchFamily="34" charset="0"/>
              </a:rPr>
              <a:t>Tešíme sa na Vás !</a:t>
            </a:r>
          </a:p>
        </p:txBody>
      </p:sp>
      <p:pic>
        <p:nvPicPr>
          <p:cNvPr id="3078" name="Picture 6" descr="Výsledok vyhľadávania obrázkov pre dopyt smaj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26378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2" y="428471"/>
            <a:ext cx="8712968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Vyučovanie v odbornej učebni strojárstva: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audiovizuálna technika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skutočné modely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tlačiareň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MBM\Desktop\Foto školské akcie\DSCN2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1347" y="1628800"/>
            <a:ext cx="2511021" cy="20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MBM\Desktop\Foto školské akcie\20171130_112046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/>
          <a:stretch/>
        </p:blipFill>
        <p:spPr bwMode="auto">
          <a:xfrm>
            <a:off x="432519" y="3087665"/>
            <a:ext cx="2404694" cy="20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6428791" y="3028618"/>
            <a:ext cx="2191073" cy="216024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ál 7"/>
          <p:cNvSpPr/>
          <p:nvPr/>
        </p:nvSpPr>
        <p:spPr>
          <a:xfrm>
            <a:off x="3622741" y="4152491"/>
            <a:ext cx="2088232" cy="2168639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Voľný tvar 8"/>
          <p:cNvSpPr/>
          <p:nvPr/>
        </p:nvSpPr>
        <p:spPr>
          <a:xfrm>
            <a:off x="6372200" y="548680"/>
            <a:ext cx="2304256" cy="1808599"/>
          </a:xfrm>
          <a:custGeom>
            <a:avLst/>
            <a:gdLst>
              <a:gd name="connsiteX0" fmla="*/ 0 w 1791664"/>
              <a:gd name="connsiteY0" fmla="*/ 136442 h 1364420"/>
              <a:gd name="connsiteX1" fmla="*/ 136442 w 1791664"/>
              <a:gd name="connsiteY1" fmla="*/ 0 h 1364420"/>
              <a:gd name="connsiteX2" fmla="*/ 1655222 w 1791664"/>
              <a:gd name="connsiteY2" fmla="*/ 0 h 1364420"/>
              <a:gd name="connsiteX3" fmla="*/ 1791664 w 1791664"/>
              <a:gd name="connsiteY3" fmla="*/ 136442 h 1364420"/>
              <a:gd name="connsiteX4" fmla="*/ 1791664 w 1791664"/>
              <a:gd name="connsiteY4" fmla="*/ 1227978 h 1364420"/>
              <a:gd name="connsiteX5" fmla="*/ 1655222 w 1791664"/>
              <a:gd name="connsiteY5" fmla="*/ 1364420 h 1364420"/>
              <a:gd name="connsiteX6" fmla="*/ 136442 w 1791664"/>
              <a:gd name="connsiteY6" fmla="*/ 1364420 h 1364420"/>
              <a:gd name="connsiteX7" fmla="*/ 0 w 1791664"/>
              <a:gd name="connsiteY7" fmla="*/ 1227978 h 1364420"/>
              <a:gd name="connsiteX8" fmla="*/ 0 w 1791664"/>
              <a:gd name="connsiteY8" fmla="*/ 136442 h 136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664" h="1364420">
                <a:moveTo>
                  <a:pt x="0" y="136442"/>
                </a:moveTo>
                <a:cubicBezTo>
                  <a:pt x="0" y="61087"/>
                  <a:pt x="61087" y="0"/>
                  <a:pt x="136442" y="0"/>
                </a:cubicBezTo>
                <a:lnTo>
                  <a:pt x="1655222" y="0"/>
                </a:lnTo>
                <a:cubicBezTo>
                  <a:pt x="1730577" y="0"/>
                  <a:pt x="1791664" y="61087"/>
                  <a:pt x="1791664" y="136442"/>
                </a:cubicBezTo>
                <a:lnTo>
                  <a:pt x="1791664" y="1227978"/>
                </a:lnTo>
                <a:cubicBezTo>
                  <a:pt x="1791664" y="1303333"/>
                  <a:pt x="1730577" y="1364420"/>
                  <a:pt x="1655222" y="1364420"/>
                </a:cubicBezTo>
                <a:lnTo>
                  <a:pt x="136442" y="1364420"/>
                </a:lnTo>
                <a:cubicBezTo>
                  <a:pt x="61087" y="1364420"/>
                  <a:pt x="0" y="1303333"/>
                  <a:pt x="0" y="1227978"/>
                </a:cubicBezTo>
                <a:lnTo>
                  <a:pt x="0" y="136442"/>
                </a:lnTo>
                <a:close/>
              </a:path>
            </a:pathLst>
          </a:cu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9560" rIns="113792" bIns="38667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k-SK" sz="1600" kern="1200" dirty="0"/>
          </a:p>
        </p:txBody>
      </p:sp>
    </p:spTree>
    <p:extLst>
      <p:ext uri="{BB962C8B-B14F-4D97-AF65-F5344CB8AC3E}">
        <p14:creationId xmlns:p14="http://schemas.microsoft.com/office/powerpoint/2010/main" val="7350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836712"/>
            <a:ext cx="784887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Odborné predmety v druhom ročníku: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79512" y="1727520"/>
            <a:ext cx="8712968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konštrukcia – STK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 rozličnými súčiastkami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a kontrolovať rozoberateľné a nerozoberateľné spoje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budú vedieť navrhovať spojenie hriadeľa s nábojom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86449" y="3139244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Mechanika – MEC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 problematikou namáhania na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krut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ohyb,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vzper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a pevnostným výpočtom kontrolovať konštrukcie i jednotlivé súčiastky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93387" y="4550968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technológia – STT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so základnými spôsobmi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výroby súčiastok 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výrobné postupy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so strojmi pre automatizáciu výroby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Výsledok vyhľadávania obrázkov pre dopyt cnc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06" y="4339573"/>
            <a:ext cx="1812200" cy="1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ýsledok vyhľadávania obrázkov pre dopyt smajl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33" y="5807993"/>
            <a:ext cx="1490873" cy="9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06" y="2060848"/>
            <a:ext cx="1575636" cy="13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3" y="1727520"/>
            <a:ext cx="8208912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Grafické systémy – GSY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budú vedieť pracovať v kresliacom programe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AutoCad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využijú poznatky z technického kreslenia a budú kresliť výrobné výkresy súčiastok a zostáv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získajú vedomosti z elektronickej tvorby technickej dokumentácie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79512" y="495590"/>
            <a:ext cx="8712968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Elektrotechnika – ELE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so základnými pojmami v elektrotechnike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získajú vedomosti z oblasti elektrostatického a magnetického poľa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budú vedieť riešiť obvody jednosmerného prúdu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Výsledok vyhľadávania obrázkov pre dopyt elektosché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64704"/>
            <a:ext cx="1336131" cy="10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cuments and Settings\skola29\Plocha\škola\oyubené koles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5" y="3429000"/>
            <a:ext cx="446129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573016"/>
            <a:ext cx="2676129" cy="19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836712"/>
            <a:ext cx="784887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Odborné predmety v treťom ročníku:</a:t>
            </a:r>
            <a:endParaRPr lang="sk-SK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86449" y="3139244"/>
            <a:ext cx="8699093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Mechanika – MEC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získajú vedomosti z dynamiky, hydromechaniky a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termomechaniky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vlastnosti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kvapalín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pochopia základný princíp ich prúdenia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93387" y="4550968"/>
            <a:ext cx="86990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technológia – STT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so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základnými spôsobmi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zvárania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postup zvárania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oboznámia sa s tepelným spracovaním kovov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79512" y="1727520"/>
            <a:ext cx="87129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Strojárska konštrukcia – STK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 rôznymi mechanizmami, prevodmi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naučia sa navrhovať a kontrolovať jednotlivé mechanizmy a prevody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Výsledok vyhľadávania obrázkov pre dopyt smajl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33" y="5807993"/>
            <a:ext cx="1490873" cy="9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Výsledok vyhľadávania obrázkov pre dopyt ozubené koles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809" y="4381683"/>
            <a:ext cx="2100763" cy="1397962"/>
          </a:xfrm>
          <a:prstGeom prst="rect">
            <a:avLst/>
          </a:prstGeom>
        </p:spPr>
      </p:pic>
      <p:pic>
        <p:nvPicPr>
          <p:cNvPr id="2072" name="Picture 24" descr="Výsledok vyhľadávania obrázkov pre dopyt ozubene kolesá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473" r="7438" b="8371"/>
          <a:stretch/>
        </p:blipFill>
        <p:spPr bwMode="auto">
          <a:xfrm>
            <a:off x="7195321" y="1579070"/>
            <a:ext cx="1665119" cy="16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5915" r="11588" b="7218"/>
          <a:stretch/>
        </p:blipFill>
        <p:spPr>
          <a:xfrm>
            <a:off x="2591779" y="4365104"/>
            <a:ext cx="2088233" cy="1944216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79512" y="495590"/>
            <a:ext cx="87129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Ekonomika – EKO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oboznámia so základnými pojmami v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konomike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získajú vedomosti o druhoch obchodných spoločností, založiť firmu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79512" y="1556792"/>
            <a:ext cx="85329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Grafické systémy – GSY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budú vedieť pracovať v kresliacom programe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SolidWorks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budú kresliť výrobné výkresy súčiastok a zostáv a vedieť ich vytlačiť na 3D tlačiarni</a:t>
            </a:r>
          </a:p>
        </p:txBody>
      </p:sp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44212"/>
            <a:ext cx="3924436" cy="317703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79512" y="2617994"/>
            <a:ext cx="871296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Programovanie NC strojov– PNC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budú vedieť programovať cyklus obrábania na CNC strojoch v programe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Sinumerik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79512" y="3353365"/>
            <a:ext cx="3456384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a meranie – KOM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naučia merať fyzikálne a technologické veličiny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pracovať s meradlami a prístrojmi</a:t>
            </a:r>
          </a:p>
        </p:txBody>
      </p:sp>
    </p:spTree>
    <p:extLst>
      <p:ext uri="{BB962C8B-B14F-4D97-AF65-F5344CB8AC3E}">
        <p14:creationId xmlns:p14="http://schemas.microsoft.com/office/powerpoint/2010/main" val="25740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5122999" cy="3600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009263" y="998175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Žiaci si môžu spraviť medzinárodne uznávaný certifikát </a:t>
            </a:r>
            <a:endParaRPr lang="sk-SK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programu </a:t>
            </a:r>
            <a:endParaRPr lang="sk-SK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SolidWorks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3217"/>
            <a:ext cx="3163999" cy="271552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79512" y="428471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Kreslenie na PC:</a:t>
            </a:r>
          </a:p>
        </p:txBody>
      </p:sp>
      <p:sp>
        <p:nvSpPr>
          <p:cNvPr id="6" name="Blesk 5"/>
          <p:cNvSpPr/>
          <p:nvPr/>
        </p:nvSpPr>
        <p:spPr>
          <a:xfrm>
            <a:off x="3995936" y="613137"/>
            <a:ext cx="1224136" cy="1951767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esk 8"/>
          <p:cNvSpPr/>
          <p:nvPr/>
        </p:nvSpPr>
        <p:spPr>
          <a:xfrm rot="3034120">
            <a:off x="7550720" y="512084"/>
            <a:ext cx="1224136" cy="1951767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68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2" y="428471"/>
            <a:ext cx="87129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Vyučovanie v odbornej učebni programovania CNC strojov:</a:t>
            </a:r>
          </a:p>
        </p:txBody>
      </p:sp>
      <p:pic>
        <p:nvPicPr>
          <p:cNvPr id="3" name="Obrázok 2" descr="DSC063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63222"/>
            <a:ext cx="3665436" cy="275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 descr="DSC063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643336" cy="273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SC063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77072"/>
            <a:ext cx="3071834" cy="230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3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2020</TotalTime>
  <Words>722</Words>
  <Application>Microsoft Office PowerPoint</Application>
  <PresentationFormat>Prezentácia na obrazovke (4:3)</PresentationFormat>
  <Paragraphs>132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4" baseType="lpstr">
      <vt:lpstr>Arial</vt:lpstr>
      <vt:lpstr>Arial Rounded MT Bold</vt:lpstr>
      <vt:lpstr>Calibri</vt:lpstr>
      <vt:lpstr>Gill Sans Ultra Bold Condensed</vt:lpstr>
      <vt:lpstr>Lucida Sans Unicode</vt:lpstr>
      <vt:lpstr>Times New Roman</vt:lpstr>
      <vt:lpstr>Verdana</vt:lpstr>
      <vt:lpstr>Wingdings 2</vt:lpstr>
      <vt:lpstr>Wingdings 3</vt:lpstr>
      <vt:lpstr>Hala</vt:lpstr>
      <vt:lpstr>SPŠT TRNAVA Komenského 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SPŠ TRNAVA Komenského 1</dc:title>
  <dc:creator>MIT</dc:creator>
  <cp:lastModifiedBy>Xénia</cp:lastModifiedBy>
  <cp:revision>89</cp:revision>
  <dcterms:created xsi:type="dcterms:W3CDTF">2015-11-30T12:51:04Z</dcterms:created>
  <dcterms:modified xsi:type="dcterms:W3CDTF">2021-02-18T14:37:39Z</dcterms:modified>
</cp:coreProperties>
</file>