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F6449-40DA-4A05-B56A-F850BB9ACB1E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AF5E6-CF79-4CD1-9153-A517EEA39E5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6425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AF5E6-CF79-4CD1-9153-A517EEA39E5B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4002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73A5474-79F6-4AC3-BC42-29CAD1CDDFBA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B17A14B-43DA-4E85-A10F-E6709F76A57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5474-79F6-4AC3-BC42-29CAD1CDDFBA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A14B-43DA-4E85-A10F-E6709F76A57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5474-79F6-4AC3-BC42-29CAD1CDDFBA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A14B-43DA-4E85-A10F-E6709F76A57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5474-79F6-4AC3-BC42-29CAD1CDDFBA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A14B-43DA-4E85-A10F-E6709F76A57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73A5474-79F6-4AC3-BC42-29CAD1CDDFBA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B17A14B-43DA-4E85-A10F-E6709F76A57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5474-79F6-4AC3-BC42-29CAD1CDDFBA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A14B-43DA-4E85-A10F-E6709F76A57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5474-79F6-4AC3-BC42-29CAD1CDDFBA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A14B-43DA-4E85-A10F-E6709F76A57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5474-79F6-4AC3-BC42-29CAD1CDDFBA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A14B-43DA-4E85-A10F-E6709F76A57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5474-79F6-4AC3-BC42-29CAD1CDDFBA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A14B-43DA-4E85-A10F-E6709F76A57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5474-79F6-4AC3-BC42-29CAD1CDDFBA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A14B-43DA-4E85-A10F-E6709F76A57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A5474-79F6-4AC3-BC42-29CAD1CDDFBA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A14B-43DA-4E85-A10F-E6709F76A57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73A5474-79F6-4AC3-BC42-29CAD1CDDFBA}" type="datetimeFigureOut">
              <a:rPr lang="pl-PL" smtClean="0"/>
              <a:pPr/>
              <a:t>02.03.2018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17A14B-43DA-4E85-A10F-E6709F76A57B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Łącznik prost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400" b="1" dirty="0" smtClean="0">
                <a:solidFill>
                  <a:srgbClr val="002060"/>
                </a:solidFill>
              </a:rPr>
              <a:t>Zajęcia logopedyczne</a:t>
            </a:r>
            <a:endParaRPr lang="pl-PL" sz="4400" b="1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Kiedy Twoje dziecko powinno uczestniczyć w terapii logopedy</a:t>
            </a:r>
            <a:r>
              <a:rPr lang="pl-PL" b="1" dirty="0" smtClean="0"/>
              <a:t>cznej?</a:t>
            </a:r>
            <a:endParaRPr lang="pl-PL" b="1" dirty="0"/>
          </a:p>
        </p:txBody>
      </p:sp>
      <p:pic>
        <p:nvPicPr>
          <p:cNvPr id="4" name="Obraz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1670" y="1142984"/>
            <a:ext cx="5072098" cy="21431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66FF"/>
                </a:solidFill>
              </a:rPr>
              <a:t>Kiedy warto iść do logopedy?</a:t>
            </a:r>
            <a:endParaRPr lang="pl-PL" dirty="0">
              <a:solidFill>
                <a:srgbClr val="0066FF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277322"/>
            <a:ext cx="8229600" cy="4937760"/>
          </a:xfrm>
        </p:spPr>
        <p:txBody>
          <a:bodyPr/>
          <a:lstStyle/>
          <a:p>
            <a:r>
              <a:rPr lang="pl-PL" dirty="0" smtClean="0">
                <a:solidFill>
                  <a:srgbClr val="0070C0"/>
                </a:solidFill>
                <a:latin typeface="Baskerville Old Face" pitchFamily="18" charset="0"/>
              </a:rPr>
              <a:t>podczas mówienia wkłada język między zęby;</a:t>
            </a:r>
          </a:p>
          <a:p>
            <a:r>
              <a:rPr lang="pl-PL" dirty="0" smtClean="0">
                <a:solidFill>
                  <a:srgbClr val="0070C0"/>
                </a:solidFill>
                <a:latin typeface="Baskerville Old Face" pitchFamily="18" charset="0"/>
              </a:rPr>
              <a:t>ma problemy ze słuchem;</a:t>
            </a:r>
          </a:p>
          <a:p>
            <a:r>
              <a:rPr lang="pl-PL" dirty="0" smtClean="0">
                <a:solidFill>
                  <a:srgbClr val="0070C0"/>
                </a:solidFill>
                <a:latin typeface="Baskerville Old Face" pitchFamily="18" charset="0"/>
              </a:rPr>
              <a:t>skończyło 4 lata, a nie mówi głosek ś,ć,ź,dź (np. sanki- sianki);</a:t>
            </a:r>
          </a:p>
          <a:p>
            <a:r>
              <a:rPr lang="pl-PL" dirty="0" smtClean="0">
                <a:solidFill>
                  <a:srgbClr val="0070C0"/>
                </a:solidFill>
                <a:latin typeface="Baskerville Old Face" pitchFamily="18" charset="0"/>
              </a:rPr>
              <a:t>skończyło 4 lata i nie podejmuje próby wypowiadania głosek: sz,cz,rz,dż;</a:t>
            </a:r>
          </a:p>
          <a:p>
            <a:r>
              <a:rPr lang="pl-PL" dirty="0" smtClean="0">
                <a:solidFill>
                  <a:srgbClr val="0070C0"/>
                </a:solidFill>
                <a:latin typeface="Baskerville Old Face" pitchFamily="18" charset="0"/>
              </a:rPr>
              <a:t>skończyło 5 lat i nie podejmuje próby wymowy głoski (</a:t>
            </a:r>
            <a:r>
              <a:rPr lang="pl-PL" dirty="0" err="1" smtClean="0">
                <a:solidFill>
                  <a:srgbClr val="0070C0"/>
                </a:solidFill>
                <a:latin typeface="Baskerville Old Face" pitchFamily="18" charset="0"/>
              </a:rPr>
              <a:t>r</a:t>
            </a:r>
            <a:r>
              <a:rPr lang="pl-PL" dirty="0" smtClean="0">
                <a:solidFill>
                  <a:srgbClr val="0070C0"/>
                </a:solidFill>
                <a:latin typeface="Baskerville Old Face" pitchFamily="18" charset="0"/>
              </a:rPr>
              <a:t>);</a:t>
            </a:r>
          </a:p>
          <a:p>
            <a:r>
              <a:rPr lang="pl-PL" dirty="0" smtClean="0">
                <a:solidFill>
                  <a:srgbClr val="0070C0"/>
                </a:solidFill>
                <a:latin typeface="Baskerville Old Face" pitchFamily="18" charset="0"/>
              </a:rPr>
              <a:t>jeśli jest uczniem klasy pierwszej i ma problemy z czytaniem i pisaniem;</a:t>
            </a:r>
          </a:p>
          <a:p>
            <a:r>
              <a:rPr lang="pl-PL" dirty="0" smtClean="0">
                <a:solidFill>
                  <a:srgbClr val="0070C0"/>
                </a:solidFill>
                <a:latin typeface="Baskerville Old Face" pitchFamily="18" charset="0"/>
              </a:rPr>
              <a:t>podczas czytania myli, gubi lub przestawia litery;</a:t>
            </a:r>
            <a:endParaRPr lang="pl-PL" dirty="0">
              <a:solidFill>
                <a:srgbClr val="0070C0"/>
              </a:solidFill>
              <a:latin typeface="Baskerville Old Face" pitchFamily="18" charset="0"/>
            </a:endParaRPr>
          </a:p>
        </p:txBody>
      </p:sp>
      <p:pic>
        <p:nvPicPr>
          <p:cNvPr id="4" name="Obraz 3" descr="sli-300x14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285729"/>
            <a:ext cx="2098178" cy="10001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70C0"/>
                </a:solidFill>
              </a:rPr>
              <a:t>Zajęcia logopedyczne w szkole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pl-PL" sz="4000" i="1" dirty="0" smtClean="0">
                <a:solidFill>
                  <a:srgbClr val="0070C0"/>
                </a:solidFill>
              </a:rPr>
              <a:t>Zajęcia logopedyczne w szkole dostosowane są do indywidualnych potrzeb dziecka;</a:t>
            </a:r>
          </a:p>
          <a:p>
            <a:pPr algn="ctr">
              <a:buNone/>
            </a:pPr>
            <a:endParaRPr lang="pl-PL" sz="4000" i="1" dirty="0" smtClean="0">
              <a:solidFill>
                <a:srgbClr val="0070C0"/>
              </a:solidFill>
            </a:endParaRPr>
          </a:p>
          <a:p>
            <a:pPr algn="ctr"/>
            <a:r>
              <a:rPr lang="pl-PL" sz="4000" i="1" dirty="0" smtClean="0">
                <a:solidFill>
                  <a:srgbClr val="0070C0"/>
                </a:solidFill>
              </a:rPr>
              <a:t>W zależności od wieku dziecka zajęcia odbywają się raz lub dwa razy w tygodniu;</a:t>
            </a:r>
          </a:p>
          <a:p>
            <a:endParaRPr lang="pl-P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rgbClr val="0070C0"/>
                </a:solidFill>
              </a:rPr>
              <a:t>Co zrobić by dziecko mogło uczęszczać na zajęcia logopedyczne? </a:t>
            </a:r>
            <a:r>
              <a:rPr lang="pl-PL" b="1" dirty="0" smtClean="0">
                <a:solidFill>
                  <a:srgbClr val="0070C0"/>
                </a:solidFill>
              </a:rPr>
              <a:t>Część </a:t>
            </a:r>
            <a:r>
              <a:rPr lang="pl-PL" b="1" dirty="0" smtClean="0">
                <a:solidFill>
                  <a:srgbClr val="0070C0"/>
                </a:solidFill>
              </a:rPr>
              <a:t>I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>
                <a:solidFill>
                  <a:srgbClr val="0070C0"/>
                </a:solidFill>
                <a:latin typeface="Baskerville Old Face" pitchFamily="18" charset="0"/>
              </a:rPr>
              <a:t>Kiedy dostrzegasz, że dziecko ma problemy z wymową, mówi niechętnie lub niezrozumiale dla innych, jego mowa jest inna niż mowa jego rówieśników pomyśl o wsparciu logopedycznym.</a:t>
            </a:r>
          </a:p>
          <a:p>
            <a:pPr algn="ctr">
              <a:buNone/>
            </a:pPr>
            <a:endParaRPr lang="pl-PL" dirty="0" smtClean="0">
              <a:solidFill>
                <a:srgbClr val="0070C0"/>
              </a:solidFill>
              <a:latin typeface="Baskerville Old Face" pitchFamily="18" charset="0"/>
            </a:endParaRPr>
          </a:p>
          <a:p>
            <a:pPr algn="ctr">
              <a:buNone/>
            </a:pPr>
            <a:r>
              <a:rPr lang="pl-PL" dirty="0" smtClean="0">
                <a:solidFill>
                  <a:srgbClr val="0070C0"/>
                </a:solidFill>
                <a:latin typeface="Baskerville Old Face" pitchFamily="18" charset="0"/>
              </a:rPr>
              <a:t>Terapia logopedyczne przynosi doskonałe efekty, kiedy rozpoczęta jest jak najwcześniej. Pomaga dziecku usprawnić mowę, a także podnieść jego samoocenę. Dziecko czuje, że jego mowa jest niedoskonała, jednak samo nie poprosi o pomoc tylko rodzic może mu w tym pomóc.</a:t>
            </a:r>
            <a:endParaRPr lang="pl-PL" dirty="0">
              <a:solidFill>
                <a:srgbClr val="0070C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rgbClr val="0070C0"/>
                </a:solidFill>
              </a:rPr>
              <a:t>Część II</a:t>
            </a:r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>
                <a:solidFill>
                  <a:srgbClr val="0070C0"/>
                </a:solidFill>
                <a:latin typeface="Baskerville Old Face" pitchFamily="18" charset="0"/>
              </a:rPr>
              <a:t>Kiedy chcesz sprawdzić, czy dziecko wymaga terapii logopedycznej powiedź o tym wychowawcy lub przyjdź z dzieckiem na konsultacje logopedyczną:</a:t>
            </a:r>
          </a:p>
          <a:p>
            <a:pPr>
              <a:buNone/>
            </a:pPr>
            <a:endParaRPr lang="pl-PL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pl-PL" b="1" dirty="0" smtClean="0">
                <a:solidFill>
                  <a:srgbClr val="0070C0"/>
                </a:solidFill>
                <a:latin typeface="Baskerville Old Face" pitchFamily="18" charset="0"/>
              </a:rPr>
              <a:t>Konsultacje logopedyczne :</a:t>
            </a:r>
          </a:p>
          <a:p>
            <a:pPr algn="ctr">
              <a:buNone/>
            </a:pPr>
            <a:r>
              <a:rPr lang="pl-PL" dirty="0" smtClean="0">
                <a:solidFill>
                  <a:srgbClr val="0070C0"/>
                </a:solidFill>
                <a:latin typeface="Baskerville Old Face" pitchFamily="18" charset="0"/>
              </a:rPr>
              <a:t>Poniedziałek </a:t>
            </a:r>
          </a:p>
          <a:p>
            <a:pPr algn="ctr">
              <a:buNone/>
            </a:pPr>
            <a:r>
              <a:rPr lang="pl-PL" dirty="0" smtClean="0">
                <a:solidFill>
                  <a:srgbClr val="0070C0"/>
                </a:solidFill>
                <a:latin typeface="Baskerville Old Face" pitchFamily="18" charset="0"/>
              </a:rPr>
              <a:t>13.30 – 14.00</a:t>
            </a:r>
          </a:p>
          <a:p>
            <a:pPr algn="ctr">
              <a:buNone/>
            </a:pPr>
            <a:endParaRPr lang="pl-PL" dirty="0" smtClean="0">
              <a:solidFill>
                <a:srgbClr val="0070C0"/>
              </a:solidFill>
              <a:latin typeface="Baskerville Old Face" pitchFamily="18" charset="0"/>
            </a:endParaRPr>
          </a:p>
          <a:p>
            <a:pPr algn="ctr">
              <a:buNone/>
            </a:pPr>
            <a:r>
              <a:rPr lang="pl-PL" dirty="0" smtClean="0">
                <a:solidFill>
                  <a:srgbClr val="0070C0"/>
                </a:solidFill>
                <a:latin typeface="Baskerville Old Face" pitchFamily="18" charset="0"/>
              </a:rPr>
              <a:t>Piątek </a:t>
            </a:r>
          </a:p>
          <a:p>
            <a:pPr algn="ctr">
              <a:buNone/>
            </a:pPr>
            <a:r>
              <a:rPr lang="pl-PL" dirty="0" smtClean="0">
                <a:solidFill>
                  <a:srgbClr val="0070C0"/>
                </a:solidFill>
                <a:latin typeface="Baskerville Old Face" pitchFamily="18" charset="0"/>
              </a:rPr>
              <a:t>13.00 – 14.00</a:t>
            </a:r>
            <a:endParaRPr lang="pl-PL" dirty="0">
              <a:solidFill>
                <a:srgbClr val="0070C0"/>
              </a:solidFill>
              <a:latin typeface="Baskerville Old Face" pitchFamily="18" charset="0"/>
            </a:endParaRPr>
          </a:p>
        </p:txBody>
      </p:sp>
      <p:pic>
        <p:nvPicPr>
          <p:cNvPr id="4" name="Obraz 3" descr="logopedia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3929066"/>
            <a:ext cx="3048264" cy="211854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ocząte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43</TotalTime>
  <Words>243</Words>
  <Application>Microsoft Office PowerPoint</Application>
  <PresentationFormat>Pokaz na ekranie (4:3)</PresentationFormat>
  <Paragraphs>28</Paragraphs>
  <Slides>5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2" baseType="lpstr">
      <vt:lpstr>Baskerville Old Face</vt:lpstr>
      <vt:lpstr>Bookman Old Style</vt:lpstr>
      <vt:lpstr>Calibri</vt:lpstr>
      <vt:lpstr>Gill Sans MT</vt:lpstr>
      <vt:lpstr>Wingdings</vt:lpstr>
      <vt:lpstr>Wingdings 3</vt:lpstr>
      <vt:lpstr>Początek</vt:lpstr>
      <vt:lpstr>Zajęcia logopedyczne</vt:lpstr>
      <vt:lpstr>Kiedy warto iść do logopedy?</vt:lpstr>
      <vt:lpstr>Zajęcia logopedyczne w szkole</vt:lpstr>
      <vt:lpstr>Co zrobić by dziecko mogło uczęszczać na zajęcia logopedyczne? Część I</vt:lpstr>
      <vt:lpstr>Część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logopedyczne</dc:title>
  <dc:creator>K</dc:creator>
  <cp:lastModifiedBy>Pracownia nr 10</cp:lastModifiedBy>
  <cp:revision>7</cp:revision>
  <dcterms:created xsi:type="dcterms:W3CDTF">2017-11-19T11:23:31Z</dcterms:created>
  <dcterms:modified xsi:type="dcterms:W3CDTF">2018-03-02T07:19:57Z</dcterms:modified>
</cp:coreProperties>
</file>